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6"/>
  </p:notesMasterIdLst>
  <p:sldIdLst>
    <p:sldId id="1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772"/>
    <a:srgbClr val="508C60"/>
    <a:srgbClr val="457B52"/>
    <a:srgbClr val="3B6747"/>
    <a:srgbClr val="386343"/>
    <a:srgbClr val="41724E"/>
    <a:srgbClr val="589A6A"/>
    <a:srgbClr val="6FC285"/>
    <a:srgbClr val="3A6247"/>
    <a:srgbClr val="14A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5672"/>
  </p:normalViewPr>
  <p:slideViewPr>
    <p:cSldViewPr snapToGrid="0" snapToObjects="1" showGuides="1">
      <p:cViewPr varScale="1">
        <p:scale>
          <a:sx n="121" d="100"/>
          <a:sy n="121" d="100"/>
        </p:scale>
        <p:origin x="10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0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DDFAC-65DE-AF4A-BE55-A1C590417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65" b="15891"/>
          <a:stretch/>
        </p:blipFill>
        <p:spPr>
          <a:xfrm>
            <a:off x="357809" y="201108"/>
            <a:ext cx="3423263" cy="753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6EA0FA-D174-A343-8A08-E8BE8235B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61" t="23435" r="38545" b="47522"/>
          <a:stretch/>
        </p:blipFill>
        <p:spPr>
          <a:xfrm>
            <a:off x="135366" y="186531"/>
            <a:ext cx="725556" cy="65034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9A16586A-7AB4-4A0F-AFE9-2AAF56529E8A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D684D9DB-6B4E-4EE6-AB27-6327E77927F7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EC256D03-65E9-47C3-AA90-60A52F309A0A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3439DF4C-82F3-4A48-944C-5946FED69E88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780C1BFE-65F8-42BA-AEC6-E1CDCD1D9510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08D55A71-4362-4593-87CB-E41823C064DC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ED876B74-4D7C-41B8-8716-243FC10350F8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prstGeom prst="rect">
            <a:avLst/>
          </a:prstGeo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C4093419-78AC-4927-BF95-8261133CCBF6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972" y="238124"/>
            <a:ext cx="11277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5C5E8A4B-C163-4750-8A07-20C27F1DD650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CF999DA4-C7B3-416B-B64C-11D36F7936CF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9D07BC06-E3AA-42D2-AF66-ED3A66270159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D42D1E29-81CB-4D34-A965-504F330C5D59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6A52BCFE-D255-4C4B-BA1D-51B94D9D938B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105AF200-3133-408E-AEAA-04B3ACA33176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13D5-ACD3-7146-BD4E-AFE36064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9A70-6039-FD43-A9CC-F2856117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4FF4-B594-524D-8AEA-D16A519E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6335-E30C-7F4B-B480-BDD124DE837B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1BE8C-EFFE-7446-8DFC-E0164808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43C07-2561-3B48-BBE5-1A8693E7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7B37-5715-1B46-B74F-E465AB44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62E0F3FA-8CD8-43D9-A075-B2FCCA17907D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36124C0E-DA41-468A-ABB3-2DB9ABAF6F00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40972" y="238124"/>
            <a:ext cx="11277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409700"/>
            <a:ext cx="10287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23C2CCE9-65D5-4615-9B27-785F94F466C1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D5EA4699-75BE-494C-BD9A-E994FCCCDC34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972" y="238124"/>
            <a:ext cx="11277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38275"/>
            <a:ext cx="4953000" cy="3919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580F1980-BB30-462A-8444-E0A13D5FE3AD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FAF91DCA-BF81-465E-9F1A-7A79772C474D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972" y="238124"/>
            <a:ext cx="11277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/>
          <a:lstStyle/>
          <a:p>
            <a:fld id="{88C59A10-D951-4511-B360-AF4768E60CC8}" type="datetime3">
              <a:rPr lang="en-US" smtClean="0"/>
              <a:t>20 January 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JHU/APL Proprietary ITAR Statement on Title Slide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DEEE6-9841-6948-9979-36D51C371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" r="3876" b="11433"/>
          <a:stretch/>
        </p:blipFill>
        <p:spPr>
          <a:xfrm>
            <a:off x="634549" y="-31835"/>
            <a:ext cx="11574768" cy="6943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D29DA9-B435-194D-B850-696FCC812A8B}"/>
              </a:ext>
            </a:extLst>
          </p:cNvPr>
          <p:cNvSpPr/>
          <p:nvPr userDrawn="1"/>
        </p:nvSpPr>
        <p:spPr>
          <a:xfrm rot="10800000">
            <a:off x="-47989" y="4930049"/>
            <a:ext cx="12257306" cy="198167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000000"/>
              </a:gs>
              <a:gs pos="99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396A2-2C52-BB4C-A2BC-440A7F8542E1}"/>
              </a:ext>
            </a:extLst>
          </p:cNvPr>
          <p:cNvSpPr/>
          <p:nvPr userDrawn="1"/>
        </p:nvSpPr>
        <p:spPr>
          <a:xfrm rot="16200000">
            <a:off x="-1608266" y="1528443"/>
            <a:ext cx="6556360" cy="3435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15066-BAD1-D142-82FE-A1ABCD5BB55E}"/>
              </a:ext>
            </a:extLst>
          </p:cNvPr>
          <p:cNvSpPr/>
          <p:nvPr userDrawn="1"/>
        </p:nvSpPr>
        <p:spPr>
          <a:xfrm rot="16200000">
            <a:off x="234631" y="1756163"/>
            <a:ext cx="6610086" cy="3034091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000000"/>
              </a:gs>
              <a:gs pos="99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1811C-FBD7-5942-959C-F276E93DF6C1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85814" y="301639"/>
            <a:ext cx="2546908" cy="805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AEC8A-60CB-BF4A-95D0-E518FB87B9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93755" y="6091655"/>
            <a:ext cx="2032818" cy="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2" r:id="rId2"/>
    <p:sldLayoutId id="2147483693" r:id="rId3"/>
    <p:sldLayoutId id="2147483717" r:id="rId4"/>
    <p:sldLayoutId id="2147483697" r:id="rId5"/>
    <p:sldLayoutId id="2147483731" r:id="rId6"/>
    <p:sldLayoutId id="2147483701" r:id="rId7"/>
    <p:sldLayoutId id="2147483732" r:id="rId8"/>
    <p:sldLayoutId id="2147483703" r:id="rId9"/>
    <p:sldLayoutId id="2147483733" r:id="rId10"/>
    <p:sldLayoutId id="2147483704" r:id="rId11"/>
    <p:sldLayoutId id="2147483734" r:id="rId12"/>
    <p:sldLayoutId id="2147483730" r:id="rId13"/>
    <p:sldLayoutId id="2147483736" r:id="rId14"/>
    <p:sldLayoutId id="2147483705" r:id="rId15"/>
    <p:sldLayoutId id="2147483735" r:id="rId16"/>
    <p:sldLayoutId id="2147483707" r:id="rId17"/>
    <p:sldLayoutId id="2147483710" r:id="rId18"/>
    <p:sldLayoutId id="2147483711" r:id="rId19"/>
    <p:sldLayoutId id="2147483737" r:id="rId20"/>
    <p:sldLayoutId id="2147483712" r:id="rId21"/>
    <p:sldLayoutId id="2147483713" r:id="rId22"/>
    <p:sldLayoutId id="2147483720" r:id="rId23"/>
    <p:sldLayoutId id="2147483715" r:id="rId24"/>
    <p:sldLayoutId id="2147483748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6E79D4-E6A1-8844-93A0-923DD3DA1086}"/>
              </a:ext>
            </a:extLst>
          </p:cNvPr>
          <p:cNvSpPr/>
          <p:nvPr/>
        </p:nvSpPr>
        <p:spPr>
          <a:xfrm>
            <a:off x="-47988" y="1405766"/>
            <a:ext cx="4391388" cy="522185"/>
          </a:xfrm>
          <a:prstGeom prst="rect">
            <a:avLst/>
          </a:prstGeom>
          <a:gradFill>
            <a:gsLst>
              <a:gs pos="100000">
                <a:srgbClr val="6EC385"/>
              </a:gs>
              <a:gs pos="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69875E-C5C5-0842-948B-926545B39E6A}"/>
              </a:ext>
            </a:extLst>
          </p:cNvPr>
          <p:cNvSpPr/>
          <p:nvPr/>
        </p:nvSpPr>
        <p:spPr>
          <a:xfrm>
            <a:off x="486509" y="3712820"/>
            <a:ext cx="10533425" cy="2573882"/>
          </a:xfrm>
          <a:prstGeom prst="rect">
            <a:avLst/>
          </a:prstGeom>
          <a:solidFill>
            <a:schemeClr val="tx1">
              <a:alpha val="5555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E8C138-3CB5-744A-B086-F5BFB1AC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4" y="301639"/>
            <a:ext cx="2546908" cy="8053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2C9073-A9FC-9044-910B-4795D402CCC6}"/>
              </a:ext>
            </a:extLst>
          </p:cNvPr>
          <p:cNvSpPr txBox="1"/>
          <p:nvPr/>
        </p:nvSpPr>
        <p:spPr>
          <a:xfrm>
            <a:off x="245797" y="1466803"/>
            <a:ext cx="366823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OUTREACH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527999-3BC4-7245-A411-DECFAF54A180}"/>
              </a:ext>
            </a:extLst>
          </p:cNvPr>
          <p:cNvSpPr txBox="1"/>
          <p:nvPr/>
        </p:nvSpPr>
        <p:spPr>
          <a:xfrm>
            <a:off x="302511" y="4245116"/>
            <a:ext cx="2046313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20 institutional partners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APL communications resources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Existing NASA outreach infrastructure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EZIE subject-matter experts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Existing </a:t>
            </a:r>
            <a:r>
              <a:rPr lang="en-US" sz="1200" dirty="0" err="1">
                <a:solidFill>
                  <a:schemeClr val="bg1"/>
                </a:solidFill>
              </a:rPr>
              <a:t>heliophysics</a:t>
            </a:r>
            <a:r>
              <a:rPr lang="en-US" sz="1200" dirty="0">
                <a:solidFill>
                  <a:schemeClr val="bg1"/>
                </a:solidFill>
              </a:rPr>
              <a:t> data and NASA resources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EZIE data including SuperMAG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20C4D-8579-2D48-8D96-897E74C85422}"/>
              </a:ext>
            </a:extLst>
          </p:cNvPr>
          <p:cNvSpPr txBox="1"/>
          <p:nvPr/>
        </p:nvSpPr>
        <p:spPr>
          <a:xfrm>
            <a:off x="2383948" y="4245116"/>
            <a:ext cx="2227635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1000 MagPi kits with guides and videos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AR enhanced scale models of the EZIE spacecraft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NASA Space Apps Challenge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APL Central Spark events, APL summer camps, subject-matter expert sessions, workshops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Social media campaigns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DCA17C-21EA-8A4E-A751-77963ABEF727}"/>
              </a:ext>
            </a:extLst>
          </p:cNvPr>
          <p:cNvSpPr txBox="1"/>
          <p:nvPr/>
        </p:nvSpPr>
        <p:spPr>
          <a:xfrm>
            <a:off x="4611583" y="4245116"/>
            <a:ext cx="222763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Over 300,000 diverse participants will experience heliophysics-related STEM outreach through the EZIE activities.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MagPi program will involve over 1000 indigenous outreach facilitators via existing APL and NASA networks.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C73B6-B7E6-924E-9A42-A7A05971229D}"/>
              </a:ext>
            </a:extLst>
          </p:cNvPr>
          <p:cNvSpPr txBox="1"/>
          <p:nvPr/>
        </p:nvSpPr>
        <p:spPr>
          <a:xfrm>
            <a:off x="6874341" y="4245116"/>
            <a:ext cx="2157676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Inspire diverse participants and involve them in heliophysics science events and resources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Provide a STEM path for underserved audiences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Increase experience and knowledge in outreach and communications among subject-matter experts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B4061D-D36F-3D4B-B151-684858382EF4}"/>
              </a:ext>
            </a:extLst>
          </p:cNvPr>
          <p:cNvSpPr txBox="1"/>
          <p:nvPr/>
        </p:nvSpPr>
        <p:spPr>
          <a:xfrm>
            <a:off x="9172419" y="4245116"/>
            <a:ext cx="23388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NASA STEM workforce grows more diverse/inclusive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NASA subject-matter experts effectively and efficiently engage in outreach through events and products</a:t>
            </a:r>
          </a:p>
          <a:p>
            <a:pPr marL="119063" indent="-109538">
              <a:spcAft>
                <a:spcPts val="400"/>
              </a:spcAft>
              <a:buClr>
                <a:srgbClr val="77C265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APL outreach fosters cross-cultural understanding and greater social equity</a:t>
            </a:r>
          </a:p>
          <a:p>
            <a:pPr defTabSz="274320">
              <a:buClr>
                <a:srgbClr val="6EC385"/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defTabSz="274320">
              <a:buClr>
                <a:srgbClr val="6EC385"/>
              </a:buClr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87E1B9D9-9371-7640-99CF-56AFCB527058}"/>
              </a:ext>
            </a:extLst>
          </p:cNvPr>
          <p:cNvSpPr>
            <a:spLocks/>
          </p:cNvSpPr>
          <p:nvPr/>
        </p:nvSpPr>
        <p:spPr>
          <a:xfrm>
            <a:off x="405998" y="3717127"/>
            <a:ext cx="2042699" cy="502920"/>
          </a:xfrm>
          <a:prstGeom prst="homePlate">
            <a:avLst/>
          </a:prstGeom>
          <a:solidFill>
            <a:srgbClr val="3B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Inputs</a:t>
            </a: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D39C98E4-646A-BC44-A848-B4DC89E60E5F}"/>
              </a:ext>
            </a:extLst>
          </p:cNvPr>
          <p:cNvSpPr>
            <a:spLocks/>
          </p:cNvSpPr>
          <p:nvPr/>
        </p:nvSpPr>
        <p:spPr>
          <a:xfrm>
            <a:off x="2412012" y="3712820"/>
            <a:ext cx="2226535" cy="502920"/>
          </a:xfrm>
          <a:prstGeom prst="chevron">
            <a:avLst/>
          </a:prstGeom>
          <a:solidFill>
            <a:srgbClr val="457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25F21770-CD41-3F47-8DBC-F029475ED3D0}"/>
              </a:ext>
            </a:extLst>
          </p:cNvPr>
          <p:cNvSpPr>
            <a:spLocks/>
          </p:cNvSpPr>
          <p:nvPr/>
        </p:nvSpPr>
        <p:spPr>
          <a:xfrm>
            <a:off x="4601862" y="3712820"/>
            <a:ext cx="2338893" cy="502920"/>
          </a:xfrm>
          <a:prstGeom prst="chevron">
            <a:avLst/>
          </a:prstGeom>
          <a:solidFill>
            <a:srgbClr val="508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Outputs</a:t>
            </a:r>
          </a:p>
        </p:txBody>
      </p:sp>
      <p:sp>
        <p:nvSpPr>
          <p:cNvPr id="35" name="Chevron 34">
            <a:extLst>
              <a:ext uri="{FF2B5EF4-FFF2-40B4-BE49-F238E27FC236}">
                <a16:creationId xmlns:a16="http://schemas.microsoft.com/office/drawing/2014/main" id="{DF6E55FF-7259-DF42-9545-CABED935A5B3}"/>
              </a:ext>
            </a:extLst>
          </p:cNvPr>
          <p:cNvSpPr>
            <a:spLocks/>
          </p:cNvSpPr>
          <p:nvPr/>
        </p:nvSpPr>
        <p:spPr>
          <a:xfrm>
            <a:off x="6904070" y="3708512"/>
            <a:ext cx="2338893" cy="502920"/>
          </a:xfrm>
          <a:prstGeom prst="chevron">
            <a:avLst/>
          </a:prstGeom>
          <a:solidFill>
            <a:srgbClr val="5FA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5BF25205-EC4A-C841-A2BE-F6EEDEE6923C}"/>
              </a:ext>
            </a:extLst>
          </p:cNvPr>
          <p:cNvSpPr>
            <a:spLocks/>
          </p:cNvSpPr>
          <p:nvPr/>
        </p:nvSpPr>
        <p:spPr>
          <a:xfrm>
            <a:off x="9206278" y="3717128"/>
            <a:ext cx="2338893" cy="494305"/>
          </a:xfrm>
          <a:prstGeom prst="chevron">
            <a:avLst/>
          </a:prstGeom>
          <a:solidFill>
            <a:srgbClr val="6FC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Long-Term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B1D8B-B5D3-7247-ACBC-904EF3616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48260" y="2094993"/>
            <a:ext cx="1560563" cy="1536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1F9DB-0955-CA40-92F2-64EC4675C1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60" b="1552"/>
          <a:stretch/>
        </p:blipFill>
        <p:spPr>
          <a:xfrm>
            <a:off x="3904423" y="2082807"/>
            <a:ext cx="2144265" cy="1536192"/>
          </a:xfrm>
          <a:prstGeom prst="rect">
            <a:avLst/>
          </a:prstGeom>
        </p:spPr>
      </p:pic>
      <p:pic>
        <p:nvPicPr>
          <p:cNvPr id="1028" name="Picture 4" descr="What the Sami traditionally thought of the Northern Lights">
            <a:extLst>
              <a:ext uri="{FF2B5EF4-FFF2-40B4-BE49-F238E27FC236}">
                <a16:creationId xmlns:a16="http://schemas.microsoft.com/office/drawing/2014/main" id="{CE6A6E24-8B54-5645-BCBE-7132F2D4F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6576"/>
          <a:stretch/>
        </p:blipFill>
        <p:spPr bwMode="auto">
          <a:xfrm>
            <a:off x="405998" y="2082807"/>
            <a:ext cx="3386667" cy="15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3A8138-BE8C-3940-9268-D9994D223B30}"/>
              </a:ext>
            </a:extLst>
          </p:cNvPr>
          <p:cNvSpPr txBox="1"/>
          <p:nvPr/>
        </p:nvSpPr>
        <p:spPr>
          <a:xfrm>
            <a:off x="3019765" y="282631"/>
            <a:ext cx="5560737" cy="73866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EZIE mission reflects the timely convergence of a new compact sensor technology and the emergence of high-heritage CubeSats to provide insight into decade old mysteries surrounding the aurora</a:t>
            </a:r>
          </a:p>
        </p:txBody>
      </p:sp>
    </p:spTree>
    <p:extLst>
      <p:ext uri="{BB962C8B-B14F-4D97-AF65-F5344CB8AC3E}">
        <p14:creationId xmlns:p14="http://schemas.microsoft.com/office/powerpoint/2010/main" val="197370912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Templat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nded-Template_Light-Theme_16x9" id="{5701C006-0185-F640-8FF7-3E3E2E175320}" vid="{DE6EC2A9-9F60-0D49-9F93-4CA4E848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6A359086-6BA5-492A-BA85-B568B6059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3D6981-20AC-4314-8F0B-588AB5E28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FBB5A-DA9D-44A7-95FF-C9AE2A810122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 Template</Template>
  <TotalTime>78100</TotalTime>
  <Words>188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Calibri</vt:lpstr>
      <vt:lpstr>Courier New</vt:lpstr>
      <vt:lpstr>Helvetica</vt:lpstr>
      <vt:lpstr>Wingdings</vt:lpstr>
      <vt:lpstr>General Template</vt:lpstr>
      <vt:lpstr>PowerPoint Presentation</vt:lpstr>
    </vt:vector>
  </TitlesOfParts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Title Here</dc:title>
  <dc:creator>summera1</dc:creator>
  <dc:description>Version 1.0</dc:description>
  <cp:lastModifiedBy>Microsoft Office User</cp:lastModifiedBy>
  <cp:revision>555</cp:revision>
  <cp:lastPrinted>2021-10-05T14:33:33Z</cp:lastPrinted>
  <dcterms:created xsi:type="dcterms:W3CDTF">2018-01-30T00:44:17Z</dcterms:created>
  <dcterms:modified xsi:type="dcterms:W3CDTF">2022-01-20T16:21:37Z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