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</p:sldMasterIdLst>
  <p:notesMasterIdLst>
    <p:notesMasterId r:id="rId7"/>
  </p:notesMasterIdLst>
  <p:sldIdLst>
    <p:sldId id="267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B179"/>
    <a:srgbClr val="5B7E22"/>
    <a:srgbClr val="5FA772"/>
    <a:srgbClr val="508C60"/>
    <a:srgbClr val="457B52"/>
    <a:srgbClr val="3B6747"/>
    <a:srgbClr val="386343"/>
    <a:srgbClr val="41724E"/>
    <a:srgbClr val="589A6A"/>
    <a:srgbClr val="6FC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3" autoAdjust="0"/>
    <p:restoredTop sz="95672"/>
  </p:normalViewPr>
  <p:slideViewPr>
    <p:cSldViewPr snapToGrid="0" snapToObjects="1" showGuides="1">
      <p:cViewPr>
        <p:scale>
          <a:sx n="113" d="100"/>
          <a:sy n="113" d="100"/>
        </p:scale>
        <p:origin x="200" y="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11/17/21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836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38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/>
          <p:cNvSpPr>
            <a:spLocks noGrp="1"/>
          </p:cNvSpPr>
          <p:nvPr>
            <p:ph type="ftr" sz="quarter" idx="15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ADDFAC-65DE-AF4A-BE55-A1C590417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65" b="15891"/>
          <a:stretch/>
        </p:blipFill>
        <p:spPr>
          <a:xfrm>
            <a:off x="357809" y="201108"/>
            <a:ext cx="3423263" cy="753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6EA0FA-D174-A343-8A08-E8BE8235BC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61" t="23435" r="38545" b="47522"/>
          <a:stretch/>
        </p:blipFill>
        <p:spPr>
          <a:xfrm>
            <a:off x="135366" y="186531"/>
            <a:ext cx="725556" cy="65034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3000" cy="38719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485900"/>
            <a:ext cx="4953000" cy="38719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9A16586A-7AB4-4A0F-AFE9-2AAF56529E8A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9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 ITAR Statement on Title Slide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181100"/>
            <a:ext cx="0" cy="400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181100"/>
            <a:ext cx="0" cy="400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988409" cy="222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D684D9DB-6B4E-4EE6-AB27-6327E77927F7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 ITAR Statement on Title Slide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0"/>
            <a:ext cx="2988405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0"/>
            <a:ext cx="2979733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0"/>
            <a:ext cx="2982173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899"/>
            <a:ext cx="2988409" cy="22311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0"/>
            <a:ext cx="2979737" cy="222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0"/>
            <a:ext cx="2982177" cy="222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4"/>
            <a:ext cx="10286999" cy="661986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EC256D03-65E9-47C3-AA90-60A52F309A0A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 ITAR Statement on Title Slide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38459"/>
            <a:ext cx="2301354" cy="12431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33658"/>
            <a:ext cx="2301386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38459"/>
            <a:ext cx="2332240" cy="12431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33658"/>
            <a:ext cx="2332272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3938459"/>
            <a:ext cx="2302372" cy="12431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33658"/>
            <a:ext cx="2301386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38459"/>
            <a:ext cx="2338690" cy="12431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33658"/>
            <a:ext cx="2337688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3439DF4C-82F3-4A48-944C-5946FED69E88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 ITAR Statement on Title Slide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16231"/>
            <a:ext cx="2301354" cy="965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11430"/>
            <a:ext cx="2301386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16231"/>
            <a:ext cx="2332240" cy="965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11430"/>
            <a:ext cx="2332272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4216231"/>
            <a:ext cx="2302372" cy="965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911430"/>
            <a:ext cx="2301386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4216231"/>
            <a:ext cx="2338690" cy="965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11430"/>
            <a:ext cx="2337688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2829927"/>
            <a:ext cx="2456925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456925" cy="15132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29927"/>
            <a:ext cx="2446337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1100"/>
            <a:ext cx="2446337" cy="15132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29927"/>
            <a:ext cx="2446337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1100"/>
            <a:ext cx="2446337" cy="15132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29927"/>
            <a:ext cx="2446337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1100"/>
            <a:ext cx="2446337" cy="15132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183771"/>
            <a:ext cx="2456925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543300"/>
            <a:ext cx="2456925" cy="15049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3771"/>
            <a:ext cx="2446337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3300"/>
            <a:ext cx="2446337" cy="15049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3771"/>
            <a:ext cx="2446337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3300"/>
            <a:ext cx="2446337" cy="15049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3771"/>
            <a:ext cx="2446337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3300"/>
            <a:ext cx="2446337" cy="15049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780C1BFE-65F8-42BA-AEC6-E1CDCD1D9510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7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 ITAR Statement on Title Slide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134727"/>
            <a:ext cx="2456925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456925" cy="15132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488571"/>
            <a:ext cx="2456925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848100"/>
            <a:ext cx="2456925" cy="15049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08D55A71-4362-4593-87CB-E41823C064DC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7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 ITAR Statement on Title Slide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181100"/>
            <a:ext cx="9144000" cy="1143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798" y="2437483"/>
            <a:ext cx="9145706" cy="501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ED876B74-4D7C-41B8-8716-243FC10350F8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 ITAR Statement on Title Slide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3" pos="43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1"/>
            <a:ext cx="12192000" cy="65004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62403"/>
            <a:ext cx="3644900" cy="747897"/>
          </a:xfrm>
          <a:prstGeom prst="rect">
            <a:avLst/>
          </a:prstGeo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3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C4093419-78AC-4927-BF95-8261133CCBF6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4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 ITAR Statement on Title Slide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5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972" y="238124"/>
            <a:ext cx="11277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5C5E8A4B-C163-4750-8A07-20C27F1DD650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 ITAR Statement on Title Slide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4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CF999DA4-C7B3-416B-B64C-11D36F7936CF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 ITAR Statement on Title Slide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9D07BC06-E3AA-42D2-AF66-ED3A66270159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D42D1E29-81CB-4D34-A965-504F330C5D59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 ITAR Statement on Title Slide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6A52BCFE-D255-4C4B-BA1D-51B94D9D938B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105AF200-3133-408E-AEAA-04B3ACA33176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513D5-ACD3-7146-BD4E-AFE360647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89A70-6039-FD43-A9CC-F28561178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04FF4-B594-524D-8AEA-D16A519E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6335-E30C-7F4B-B480-BDD124DE837B}" type="datetimeFigureOut">
              <a:rPr lang="en-US" smtClean="0"/>
              <a:t>11/17/21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1BE8C-EFFE-7446-8DFC-E01648081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43C07-2561-3B48-BBE5-1A8693E73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7B37-5715-1B46-B74F-E465AB44AB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62E0F3FA-8CD8-43D9-A075-B2FCCA17907D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7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70368"/>
            <a:ext cx="5334000" cy="57217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36124C0E-DA41-468A-ABB3-2DB9ABAF6F00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lang="en-US" sz="1000" smtClean="0"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1"/>
            <a:ext cx="6819900" cy="3549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9555"/>
            <a:ext cx="6819900" cy="7908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5" pos="69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740972" y="238124"/>
            <a:ext cx="11277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409700"/>
            <a:ext cx="10287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23C2CCE9-65D5-4615-9B27-785F94F466C1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2735"/>
            <a:ext cx="11277600" cy="3428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5015"/>
            <a:ext cx="11277600" cy="3860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D5EA4699-75BE-494C-BD9A-E994FCCCDC34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5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972" y="238124"/>
            <a:ext cx="11277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38275"/>
            <a:ext cx="4953000" cy="3919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181100"/>
            <a:ext cx="4952998" cy="41762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580F1980-BB30-462A-8444-E0A13D5FE3AD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3000" cy="38714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485900"/>
            <a:ext cx="4952998" cy="38714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01380"/>
            <a:ext cx="11277600" cy="379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9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FAF91DCA-BF81-465E-9F1A-7A79772C474D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0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 ITAR Statement on Title Slide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972" y="238124"/>
            <a:ext cx="11277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3000" cy="41767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181100"/>
            <a:ext cx="4953000" cy="41767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fld id="{88C59A10-D951-4511-B360-AF4768E60CC8}" type="datetime3">
              <a:rPr lang="en-US" smtClean="0"/>
              <a:t>17 November 2021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9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JHU/APL Proprietary ITAR Statement on Title Slide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0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DEEE6-9841-6948-9979-36D51C371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" r="3876" b="11433"/>
          <a:stretch/>
        </p:blipFill>
        <p:spPr>
          <a:xfrm>
            <a:off x="634549" y="-31835"/>
            <a:ext cx="11574768" cy="69435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D29DA9-B435-194D-B850-696FCC812A8B}"/>
              </a:ext>
            </a:extLst>
          </p:cNvPr>
          <p:cNvSpPr/>
          <p:nvPr userDrawn="1"/>
        </p:nvSpPr>
        <p:spPr>
          <a:xfrm rot="10800000">
            <a:off x="-47989" y="4930049"/>
            <a:ext cx="12257306" cy="1981676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rgbClr val="000000"/>
              </a:gs>
              <a:gs pos="99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8396A2-2C52-BB4C-A2BC-440A7F8542E1}"/>
              </a:ext>
            </a:extLst>
          </p:cNvPr>
          <p:cNvSpPr/>
          <p:nvPr userDrawn="1"/>
        </p:nvSpPr>
        <p:spPr>
          <a:xfrm rot="16200000">
            <a:off x="-1608266" y="1528443"/>
            <a:ext cx="6556360" cy="34358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E15066-BAD1-D142-82FE-A1ABCD5BB55E}"/>
              </a:ext>
            </a:extLst>
          </p:cNvPr>
          <p:cNvSpPr/>
          <p:nvPr userDrawn="1"/>
        </p:nvSpPr>
        <p:spPr>
          <a:xfrm rot="16200000">
            <a:off x="234631" y="1756163"/>
            <a:ext cx="6610086" cy="3034091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rgbClr val="000000"/>
              </a:gs>
              <a:gs pos="99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11811C-FBD7-5942-959C-F276E93DF6C1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185814" y="301639"/>
            <a:ext cx="2546908" cy="805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CAEC8A-60CB-BF4A-95D0-E518FB87B9FF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0193755" y="6091655"/>
            <a:ext cx="2032818" cy="83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92" r:id="rId2"/>
    <p:sldLayoutId id="2147483693" r:id="rId3"/>
    <p:sldLayoutId id="2147483717" r:id="rId4"/>
    <p:sldLayoutId id="2147483697" r:id="rId5"/>
    <p:sldLayoutId id="2147483731" r:id="rId6"/>
    <p:sldLayoutId id="2147483701" r:id="rId7"/>
    <p:sldLayoutId id="2147483732" r:id="rId8"/>
    <p:sldLayoutId id="2147483703" r:id="rId9"/>
    <p:sldLayoutId id="2147483733" r:id="rId10"/>
    <p:sldLayoutId id="2147483704" r:id="rId11"/>
    <p:sldLayoutId id="2147483734" r:id="rId12"/>
    <p:sldLayoutId id="2147483730" r:id="rId13"/>
    <p:sldLayoutId id="2147483736" r:id="rId14"/>
    <p:sldLayoutId id="2147483705" r:id="rId15"/>
    <p:sldLayoutId id="2147483735" r:id="rId16"/>
    <p:sldLayoutId id="2147483707" r:id="rId17"/>
    <p:sldLayoutId id="2147483710" r:id="rId18"/>
    <p:sldLayoutId id="2147483711" r:id="rId19"/>
    <p:sldLayoutId id="2147483737" r:id="rId20"/>
    <p:sldLayoutId id="2147483712" r:id="rId21"/>
    <p:sldLayoutId id="2147483713" r:id="rId22"/>
    <p:sldLayoutId id="2147483720" r:id="rId23"/>
    <p:sldLayoutId id="2147483715" r:id="rId24"/>
    <p:sldLayoutId id="2147483748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264" userDrawn="1">
          <p15:clr>
            <a:srgbClr val="F26B43"/>
          </p15:clr>
        </p15:guide>
        <p15:guide id="11" pos="288" userDrawn="1">
          <p15:clr>
            <a:srgbClr val="F26B43"/>
          </p15:clr>
        </p15:guide>
        <p15:guide id="12" pos="7392" userDrawn="1">
          <p15:clr>
            <a:srgbClr val="F26B43"/>
          </p15:clr>
        </p15:guide>
        <p15:guide id="13" orient="horz" pos="3912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6" orient="horz" pos="936" userDrawn="1">
          <p15:clr>
            <a:srgbClr val="F26B43"/>
          </p15:clr>
        </p15:guide>
        <p15:guide id="17" pos="600" userDrawn="1">
          <p15:clr>
            <a:srgbClr val="F26B43"/>
          </p15:clr>
        </p15:guide>
        <p15:guide id="18" pos="7080" userDrawn="1">
          <p15:clr>
            <a:srgbClr val="F26B43"/>
          </p15:clr>
        </p15:guide>
        <p15:guide id="19" pos="4056" userDrawn="1">
          <p15:clr>
            <a:srgbClr val="F26B43"/>
          </p15:clr>
        </p15:guide>
        <p15:guide id="20" pos="3624" userDrawn="1">
          <p15:clr>
            <a:srgbClr val="F26B43"/>
          </p15:clr>
        </p15:guide>
        <p15:guide id="22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tif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83809AF1-17B4-0443-82B3-CBD06E0D96B1}"/>
              </a:ext>
            </a:extLst>
          </p:cNvPr>
          <p:cNvSpPr>
            <a:spLocks noChangeAspect="1"/>
          </p:cNvSpPr>
          <p:nvPr/>
        </p:nvSpPr>
        <p:spPr>
          <a:xfrm>
            <a:off x="9897236" y="1154491"/>
            <a:ext cx="158656" cy="156310"/>
          </a:xfrm>
          <a:prstGeom prst="ellipse">
            <a:avLst/>
          </a:prstGeom>
          <a:solidFill>
            <a:schemeClr val="tx1"/>
          </a:solidFill>
          <a:ln w="6350">
            <a:solidFill>
              <a:srgbClr val="6EC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D3A24FF-B39C-FE41-82D2-B64364F9C9A8}"/>
              </a:ext>
            </a:extLst>
          </p:cNvPr>
          <p:cNvSpPr>
            <a:spLocks noChangeAspect="1"/>
          </p:cNvSpPr>
          <p:nvPr/>
        </p:nvSpPr>
        <p:spPr>
          <a:xfrm>
            <a:off x="11440844" y="677437"/>
            <a:ext cx="226867" cy="223511"/>
          </a:xfrm>
          <a:prstGeom prst="ellipse">
            <a:avLst/>
          </a:prstGeom>
          <a:solidFill>
            <a:schemeClr val="tx1"/>
          </a:solidFill>
          <a:ln w="6350">
            <a:solidFill>
              <a:srgbClr val="6EC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664D5BD-CB10-BB49-BE4C-B236BA8141D7}"/>
              </a:ext>
            </a:extLst>
          </p:cNvPr>
          <p:cNvGrpSpPr/>
          <p:nvPr/>
        </p:nvGrpSpPr>
        <p:grpSpPr>
          <a:xfrm>
            <a:off x="4625849" y="684555"/>
            <a:ext cx="3492710" cy="3373576"/>
            <a:chOff x="9431606" y="4343745"/>
            <a:chExt cx="2615293" cy="2514255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0B40152-BD6E-B643-9908-62DF3DFD50D5}"/>
                </a:ext>
              </a:extLst>
            </p:cNvPr>
            <p:cNvSpPr/>
            <p:nvPr/>
          </p:nvSpPr>
          <p:spPr>
            <a:xfrm>
              <a:off x="9431606" y="4343745"/>
              <a:ext cx="2615293" cy="2514255"/>
            </a:xfrm>
            <a:prstGeom prst="ellipse">
              <a:avLst/>
            </a:prstGeom>
            <a:gradFill flip="none" rotWithShape="1">
              <a:gsLst>
                <a:gs pos="28000">
                  <a:schemeClr val="tx1"/>
                </a:gs>
                <a:gs pos="56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5C969A0-B73C-1947-8F8E-77D4DBB46F8B}"/>
                </a:ext>
              </a:extLst>
            </p:cNvPr>
            <p:cNvGrpSpPr/>
            <p:nvPr/>
          </p:nvGrpSpPr>
          <p:grpSpPr>
            <a:xfrm>
              <a:off x="10036979" y="4936955"/>
              <a:ext cx="1435099" cy="1430599"/>
              <a:chOff x="-8513" y="2415494"/>
              <a:chExt cx="2308486" cy="2301249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BA1FD702-04CB-CB46-8CBD-F4AD02029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8513" y="2415494"/>
                <a:ext cx="2308486" cy="2301249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E96F059F-5D2C-F24A-9B1F-C6F824A69B90}"/>
                  </a:ext>
                </a:extLst>
              </p:cNvPr>
              <p:cNvGrpSpPr/>
              <p:nvPr/>
            </p:nvGrpSpPr>
            <p:grpSpPr>
              <a:xfrm rot="238706">
                <a:off x="942668" y="3190539"/>
                <a:ext cx="613195" cy="1514115"/>
                <a:chOff x="2587767" y="508988"/>
                <a:chExt cx="949169" cy="1494502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37172D32-6175-A647-8A2C-DBDD79A5E6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361294" flipH="1">
                  <a:off x="2587767" y="508988"/>
                  <a:ext cx="431242" cy="1427799"/>
                </a:xfrm>
                <a:prstGeom prst="line">
                  <a:avLst/>
                </a:prstGeom>
                <a:ln w="22225">
                  <a:solidFill>
                    <a:srgbClr val="EE3921"/>
                  </a:solidFill>
                  <a:prstDash val="sysDash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FDFBE9B3-7C40-3446-B456-7491C1D9A1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361294" flipH="1">
                  <a:off x="2854105" y="524767"/>
                  <a:ext cx="390587" cy="1478723"/>
                </a:xfrm>
                <a:prstGeom prst="line">
                  <a:avLst/>
                </a:prstGeom>
                <a:ln w="22225">
                  <a:solidFill>
                    <a:srgbClr val="F67C20"/>
                  </a:solidFill>
                  <a:prstDash val="sysDash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1AF4E1EE-055F-CE47-991A-6DF95FE4EE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361294" flipH="1">
                  <a:off x="2982915" y="528858"/>
                  <a:ext cx="390585" cy="1436192"/>
                </a:xfrm>
                <a:prstGeom prst="line">
                  <a:avLst/>
                </a:prstGeom>
                <a:ln w="22225">
                  <a:solidFill>
                    <a:srgbClr val="00B050"/>
                  </a:solidFill>
                  <a:prstDash val="sysDash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E3376FC8-2D83-614F-ADAB-A6072BDC95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361294" flipH="1">
                  <a:off x="3103892" y="540754"/>
                  <a:ext cx="433044" cy="1432451"/>
                </a:xfrm>
                <a:prstGeom prst="line">
                  <a:avLst/>
                </a:prstGeom>
                <a:ln w="22225">
                  <a:solidFill>
                    <a:srgbClr val="14A8E5"/>
                  </a:solidFill>
                  <a:prstDash val="sysDash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A991D58-D3DE-484D-8329-E2B1FB4F9133}"/>
                  </a:ext>
                </a:extLst>
              </p:cNvPr>
              <p:cNvSpPr/>
              <p:nvPr/>
            </p:nvSpPr>
            <p:spPr>
              <a:xfrm rot="593502">
                <a:off x="1185490" y="3672810"/>
                <a:ext cx="169717" cy="167207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6379259-C8FC-B24E-A7AE-2C28376FE573}"/>
                  </a:ext>
                </a:extLst>
              </p:cNvPr>
              <p:cNvSpPr/>
              <p:nvPr/>
            </p:nvSpPr>
            <p:spPr>
              <a:xfrm rot="593502">
                <a:off x="1101086" y="4145922"/>
                <a:ext cx="169719" cy="167207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BE7B4C1D-58E6-9F47-8A22-51626847FC35}"/>
                  </a:ext>
                </a:extLst>
              </p:cNvPr>
              <p:cNvSpPr/>
              <p:nvPr/>
            </p:nvSpPr>
            <p:spPr>
              <a:xfrm rot="593502">
                <a:off x="1044817" y="4470528"/>
                <a:ext cx="169719" cy="167207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AE39C5D-7E34-F246-A7D2-F8D78233257C}"/>
              </a:ext>
            </a:extLst>
          </p:cNvPr>
          <p:cNvSpPr/>
          <p:nvPr/>
        </p:nvSpPr>
        <p:spPr>
          <a:xfrm>
            <a:off x="-47988" y="1405766"/>
            <a:ext cx="4391388" cy="522185"/>
          </a:xfrm>
          <a:prstGeom prst="rect">
            <a:avLst/>
          </a:prstGeom>
          <a:gradFill>
            <a:gsLst>
              <a:gs pos="100000">
                <a:srgbClr val="6EC385"/>
              </a:gs>
              <a:gs pos="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3F3455-5B59-AB4D-8273-5078E0FBE88F}"/>
              </a:ext>
            </a:extLst>
          </p:cNvPr>
          <p:cNvSpPr txBox="1"/>
          <p:nvPr/>
        </p:nvSpPr>
        <p:spPr>
          <a:xfrm>
            <a:off x="245797" y="1463040"/>
            <a:ext cx="366823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THE SCIENCE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B91EF7-BE34-CE40-B822-CC8B2EE4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2" r="5223"/>
          <a:stretch/>
        </p:blipFill>
        <p:spPr>
          <a:xfrm>
            <a:off x="8794517" y="2680310"/>
            <a:ext cx="3397483" cy="70681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9158985-8098-F34A-BBA4-175143FBFB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39"/>
          <a:stretch/>
        </p:blipFill>
        <p:spPr>
          <a:xfrm>
            <a:off x="4912147" y="4917782"/>
            <a:ext cx="3492710" cy="851865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E79369E1-7201-0A40-88FD-236BCCF4D5C1}"/>
              </a:ext>
            </a:extLst>
          </p:cNvPr>
          <p:cNvGrpSpPr/>
          <p:nvPr/>
        </p:nvGrpSpPr>
        <p:grpSpPr>
          <a:xfrm>
            <a:off x="5935165" y="4980806"/>
            <a:ext cx="355453" cy="215444"/>
            <a:chOff x="1919983" y="5991694"/>
            <a:chExt cx="356123" cy="21585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E84CC56-EDDE-F542-AF7A-40E88F343CFA}"/>
                </a:ext>
              </a:extLst>
            </p:cNvPr>
            <p:cNvSpPr/>
            <p:nvPr/>
          </p:nvSpPr>
          <p:spPr>
            <a:xfrm>
              <a:off x="1986977" y="5994909"/>
              <a:ext cx="209041" cy="2090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1553976-0248-5045-BEC2-7273AE441D55}"/>
                </a:ext>
              </a:extLst>
            </p:cNvPr>
            <p:cNvSpPr txBox="1"/>
            <p:nvPr/>
          </p:nvSpPr>
          <p:spPr>
            <a:xfrm>
              <a:off x="1919983" y="5991694"/>
              <a:ext cx="356123" cy="215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OR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3393193-92CA-5D4F-B61C-AF7126EB864C}"/>
              </a:ext>
            </a:extLst>
          </p:cNvPr>
          <p:cNvGrpSpPr/>
          <p:nvPr/>
        </p:nvGrpSpPr>
        <p:grpSpPr>
          <a:xfrm>
            <a:off x="7026971" y="5003398"/>
            <a:ext cx="383701" cy="215444"/>
            <a:chOff x="7497742" y="4683360"/>
            <a:chExt cx="383701" cy="215444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D0E3CB1-D689-CB4A-8CA0-F01CA974C3C4}"/>
                </a:ext>
              </a:extLst>
            </p:cNvPr>
            <p:cNvSpPr/>
            <p:nvPr/>
          </p:nvSpPr>
          <p:spPr>
            <a:xfrm>
              <a:off x="7568155" y="4686556"/>
              <a:ext cx="208648" cy="2086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solidFill>
                  <a:schemeClr val="tx1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B6C8D68-23A9-CB46-A9E0-A3CF0C3967A7}"/>
                </a:ext>
              </a:extLst>
            </p:cNvPr>
            <p:cNvSpPr txBox="1"/>
            <p:nvPr/>
          </p:nvSpPr>
          <p:spPr>
            <a:xfrm>
              <a:off x="7497742" y="4683360"/>
              <a:ext cx="3837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OR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84F0FE52-928E-0443-838F-196D04DCEF15}"/>
              </a:ext>
            </a:extLst>
          </p:cNvPr>
          <p:cNvSpPr txBox="1"/>
          <p:nvPr/>
        </p:nvSpPr>
        <p:spPr>
          <a:xfrm>
            <a:off x="5003673" y="4685937"/>
            <a:ext cx="3355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bg1"/>
                </a:solidFill>
              </a:rPr>
              <a:t>Auroral Electrojet, Question 1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15A28C4-7D1D-5542-AFA1-559B25C9A5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74" b="-3357"/>
          <a:stretch/>
        </p:blipFill>
        <p:spPr>
          <a:xfrm>
            <a:off x="5477625" y="5983272"/>
            <a:ext cx="2295710" cy="807008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446935C4-5965-6F4A-8262-9DBB0FDA1F32}"/>
              </a:ext>
            </a:extLst>
          </p:cNvPr>
          <p:cNvSpPr/>
          <p:nvPr/>
        </p:nvSpPr>
        <p:spPr>
          <a:xfrm>
            <a:off x="6510536" y="6109023"/>
            <a:ext cx="208648" cy="2086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7212F16-9937-6B42-9E90-A493CA223619}"/>
              </a:ext>
            </a:extLst>
          </p:cNvPr>
          <p:cNvSpPr txBox="1"/>
          <p:nvPr/>
        </p:nvSpPr>
        <p:spPr>
          <a:xfrm>
            <a:off x="6446609" y="6105828"/>
            <a:ext cx="3666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OR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D441A17-4ADA-C343-A9DA-9C2A5DE7C43D}"/>
              </a:ext>
            </a:extLst>
          </p:cNvPr>
          <p:cNvSpPr txBox="1"/>
          <p:nvPr/>
        </p:nvSpPr>
        <p:spPr>
          <a:xfrm>
            <a:off x="5392348" y="5760693"/>
            <a:ext cx="2453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bg1"/>
                </a:solidFill>
              </a:rPr>
              <a:t>Auroral Electrojet, Question 2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F9D2EC-8580-484C-9DB0-DC237FA1F4A4}"/>
              </a:ext>
            </a:extLst>
          </p:cNvPr>
          <p:cNvGrpSpPr/>
          <p:nvPr/>
        </p:nvGrpSpPr>
        <p:grpSpPr>
          <a:xfrm>
            <a:off x="10330928" y="4686191"/>
            <a:ext cx="1861072" cy="1383625"/>
            <a:chOff x="5273377" y="5175780"/>
            <a:chExt cx="1861072" cy="1383625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FB88F7D-0910-D647-BF2D-E44E4ED73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20000" contrast="40000"/>
            </a:blip>
            <a:srcRect l="50771" t="13501" b="14923"/>
            <a:stretch/>
          </p:blipFill>
          <p:spPr>
            <a:xfrm>
              <a:off x="5523338" y="5985870"/>
              <a:ext cx="1355574" cy="573535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948839A-E0AF-264B-9E1F-D8FC24FBF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20000" contrast="40000"/>
            </a:blip>
            <a:srcRect t="13501" r="50763" b="14923"/>
            <a:stretch/>
          </p:blipFill>
          <p:spPr>
            <a:xfrm>
              <a:off x="5523107" y="5395810"/>
              <a:ext cx="1355806" cy="573535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319A598-D1FA-B844-8F8E-0075AB535FED}"/>
                </a:ext>
              </a:extLst>
            </p:cNvPr>
            <p:cNvGrpSpPr/>
            <p:nvPr/>
          </p:nvGrpSpPr>
          <p:grpSpPr>
            <a:xfrm>
              <a:off x="6011998" y="5861826"/>
              <a:ext cx="366617" cy="215444"/>
              <a:chOff x="6033905" y="5850872"/>
              <a:chExt cx="366617" cy="215444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3A055051-CD58-C545-AB31-C25DC631F905}"/>
                  </a:ext>
                </a:extLst>
              </p:cNvPr>
              <p:cNvSpPr/>
              <p:nvPr/>
            </p:nvSpPr>
            <p:spPr>
              <a:xfrm>
                <a:off x="6097832" y="5854067"/>
                <a:ext cx="208648" cy="2086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40CA0E1-CAFE-3F42-8DF6-D8377F8B3D01}"/>
                  </a:ext>
                </a:extLst>
              </p:cNvPr>
              <p:cNvSpPr txBox="1"/>
              <p:nvPr/>
            </p:nvSpPr>
            <p:spPr>
              <a:xfrm>
                <a:off x="6033905" y="5850872"/>
                <a:ext cx="36661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/>
                  <a:t>OR</a:t>
                </a:r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54D5A2E-D233-3D4B-BD0E-87D9E215949C}"/>
                </a:ext>
              </a:extLst>
            </p:cNvPr>
            <p:cNvSpPr txBox="1"/>
            <p:nvPr/>
          </p:nvSpPr>
          <p:spPr>
            <a:xfrm>
              <a:off x="5273377" y="5175780"/>
              <a:ext cx="18610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>
                  <a:solidFill>
                    <a:schemeClr val="bg1"/>
                  </a:solidFill>
                </a:rPr>
                <a:t>Equatorial Electrojet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C297189E-F210-B24B-8324-BA01196F2B0B}"/>
              </a:ext>
            </a:extLst>
          </p:cNvPr>
          <p:cNvSpPr txBox="1"/>
          <p:nvPr/>
        </p:nvSpPr>
        <p:spPr>
          <a:xfrm>
            <a:off x="3019765" y="282631"/>
            <a:ext cx="5560737" cy="73866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 EZIE mission reflects the timely convergence of a new compact sensor technology and the emergence of high-heritage CubeSats to provide insight into decade old mysteries surrounding the aurora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3013466-158B-9D4E-ACD7-CCBCA993D395}"/>
              </a:ext>
            </a:extLst>
          </p:cNvPr>
          <p:cNvSpPr txBox="1"/>
          <p:nvPr/>
        </p:nvSpPr>
        <p:spPr>
          <a:xfrm>
            <a:off x="246888" y="2075688"/>
            <a:ext cx="5063352" cy="445506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b="1" dirty="0">
                <a:solidFill>
                  <a:srgbClr val="6FC285"/>
                </a:solidFill>
              </a:rPr>
              <a:t>What?</a:t>
            </a:r>
          </a:p>
          <a:p>
            <a:pPr marL="231775" indent="-114300">
              <a:spcBef>
                <a:spcPts val="0"/>
              </a:spcBef>
              <a:spcAft>
                <a:spcPts val="400"/>
              </a:spcAft>
              <a:buClr>
                <a:srgbClr val="77C26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EZIE</a:t>
            </a:r>
            <a:r>
              <a:rPr lang="en-US" sz="1300" dirty="0">
                <a:solidFill>
                  <a:srgbClr val="FF0000"/>
                </a:solidFill>
              </a:rPr>
              <a:t> </a:t>
            </a:r>
            <a:r>
              <a:rPr lang="en-US" sz="1300" dirty="0">
                <a:solidFill>
                  <a:schemeClr val="bg1"/>
                </a:solidFill>
              </a:rPr>
              <a:t>will image the magnetic signature of the ionospheric electrojets and reveal the underlying processes.</a:t>
            </a:r>
          </a:p>
          <a:p>
            <a:pPr marL="231775" indent="-114300">
              <a:spcBef>
                <a:spcPts val="0"/>
              </a:spcBef>
              <a:spcAft>
                <a:spcPts val="400"/>
              </a:spcAft>
              <a:buClr>
                <a:srgbClr val="77C26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Electrojets are electrical currents related to the aurora.</a:t>
            </a:r>
            <a:endParaRPr lang="en-US" sz="1300" strike="sngStrike" dirty="0">
              <a:solidFill>
                <a:schemeClr val="bg1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1400" b="1" dirty="0">
                <a:solidFill>
                  <a:srgbClr val="6FC285"/>
                </a:solidFill>
              </a:rPr>
              <a:t>How?</a:t>
            </a:r>
          </a:p>
          <a:p>
            <a:pPr marL="231775" indent="-104775">
              <a:spcBef>
                <a:spcPts val="0"/>
              </a:spcBef>
              <a:spcAft>
                <a:spcPts val="500"/>
              </a:spcAft>
              <a:buClr>
                <a:srgbClr val="77C26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Three identical CubeSats will be deployed in a pearls-on-a-string, sun‐synchronous polar orbit.</a:t>
            </a:r>
          </a:p>
          <a:p>
            <a:pPr marL="231775" indent="-104775">
              <a:spcBef>
                <a:spcPts val="0"/>
              </a:spcBef>
              <a:spcAft>
                <a:spcPts val="500"/>
              </a:spcAft>
              <a:buClr>
                <a:srgbClr val="77C26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Each CubeSat will provide four simultaneous remote sensing vector magnetic field measurements using the Zeeman splitting of the atmospheric O</a:t>
            </a:r>
            <a:r>
              <a:rPr lang="en-US" sz="1300" baseline="-25000" dirty="0">
                <a:solidFill>
                  <a:schemeClr val="bg1"/>
                </a:solidFill>
              </a:rPr>
              <a:t>2</a:t>
            </a:r>
            <a:r>
              <a:rPr lang="en-US" sz="1300" dirty="0">
                <a:solidFill>
                  <a:schemeClr val="bg1"/>
                </a:solidFill>
              </a:rPr>
              <a:t> thermal emissions.</a:t>
            </a:r>
          </a:p>
          <a:p>
            <a:pPr marL="231775" indent="-104775">
              <a:spcBef>
                <a:spcPts val="0"/>
              </a:spcBef>
              <a:spcAft>
                <a:spcPts val="500"/>
              </a:spcAft>
              <a:buClr>
                <a:srgbClr val="77C26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Each orbit provides three maps of the electrojet current, one per CubeSat, to reveal spatial structure and temporal evolution.</a:t>
            </a:r>
          </a:p>
          <a:p>
            <a:pPr>
              <a:spcBef>
                <a:spcPts val="400"/>
              </a:spcBef>
            </a:pPr>
            <a:r>
              <a:rPr lang="en-US" sz="1400" b="1" dirty="0">
                <a:solidFill>
                  <a:srgbClr val="6FC285"/>
                </a:solidFill>
              </a:rPr>
              <a:t>Why?</a:t>
            </a:r>
          </a:p>
          <a:p>
            <a:pPr marL="230188" indent="-115888">
              <a:spcBef>
                <a:spcPts val="0"/>
              </a:spcBef>
              <a:spcAft>
                <a:spcPts val="0"/>
              </a:spcAft>
              <a:buClr>
                <a:srgbClr val="77C26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EZIE will uncover physics required for better prediction </a:t>
            </a:r>
          </a:p>
          <a:p>
            <a:pPr marL="63500" indent="166688">
              <a:spcBef>
                <a:spcPts val="0"/>
              </a:spcBef>
              <a:spcAft>
                <a:spcPts val="0"/>
              </a:spcAft>
              <a:buClr>
                <a:srgbClr val="77C265"/>
              </a:buClr>
              <a:buSzPct val="70000"/>
            </a:pPr>
            <a:r>
              <a:rPr lang="en-US" sz="1300" dirty="0">
                <a:solidFill>
                  <a:schemeClr val="bg1"/>
                </a:solidFill>
              </a:rPr>
              <a:t>of space weather, which impacts our increasingly </a:t>
            </a:r>
          </a:p>
          <a:p>
            <a:pPr marL="63500" indent="166688">
              <a:spcBef>
                <a:spcPts val="0"/>
              </a:spcBef>
              <a:spcAft>
                <a:spcPts val="0"/>
              </a:spcAft>
              <a:buClr>
                <a:srgbClr val="77C265"/>
              </a:buClr>
              <a:buSzPct val="70000"/>
            </a:pPr>
            <a:r>
              <a:rPr lang="en-US" sz="1300" dirty="0">
                <a:solidFill>
                  <a:schemeClr val="bg1"/>
                </a:solidFill>
              </a:rPr>
              <a:t>technological society.</a:t>
            </a:r>
          </a:p>
          <a:p>
            <a:pPr>
              <a:spcBef>
                <a:spcPts val="800"/>
              </a:spcBef>
            </a:pPr>
            <a:r>
              <a:rPr lang="en-US" sz="1400" b="1" dirty="0">
                <a:solidFill>
                  <a:srgbClr val="6FC285"/>
                </a:solidFill>
              </a:rPr>
              <a:t>Science Questions </a:t>
            </a:r>
          </a:p>
          <a:p>
            <a:pPr marL="279400" indent="-163513">
              <a:spcBef>
                <a:spcPts val="0"/>
              </a:spcBef>
              <a:spcAft>
                <a:spcPts val="500"/>
              </a:spcAft>
              <a:buClr>
                <a:srgbClr val="77C26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EZIE will test competing and much debated hypotheses regarding the current circuit linking Earth and near-space.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B7D5981-D198-924C-8B8E-2331031D7640}"/>
              </a:ext>
            </a:extLst>
          </p:cNvPr>
          <p:cNvSpPr>
            <a:spLocks noChangeAspect="1"/>
          </p:cNvSpPr>
          <p:nvPr/>
        </p:nvSpPr>
        <p:spPr>
          <a:xfrm>
            <a:off x="8901645" y="1616230"/>
            <a:ext cx="118011" cy="116266"/>
          </a:xfrm>
          <a:prstGeom prst="ellipse">
            <a:avLst/>
          </a:prstGeom>
          <a:solidFill>
            <a:schemeClr val="tx1"/>
          </a:solidFill>
          <a:ln w="6350">
            <a:solidFill>
              <a:srgbClr val="6EC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20802C05-092C-C941-B30C-AD6F2A34D7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41492">
            <a:off x="8319303" y="4472743"/>
            <a:ext cx="2321012" cy="2321012"/>
          </a:xfrm>
          <a:prstGeom prst="rect">
            <a:avLst/>
          </a:prstGeom>
        </p:spPr>
      </p:pic>
      <p:sp>
        <p:nvSpPr>
          <p:cNvPr id="98" name="Arc 97">
            <a:extLst>
              <a:ext uri="{FF2B5EF4-FFF2-40B4-BE49-F238E27FC236}">
                <a16:creationId xmlns:a16="http://schemas.microsoft.com/office/drawing/2014/main" id="{98C5375D-FC43-2840-B9F3-272D4C3A4AB7}"/>
              </a:ext>
            </a:extLst>
          </p:cNvPr>
          <p:cNvSpPr/>
          <p:nvPr/>
        </p:nvSpPr>
        <p:spPr>
          <a:xfrm flipV="1">
            <a:off x="8306059" y="5499685"/>
            <a:ext cx="2206321" cy="256474"/>
          </a:xfrm>
          <a:prstGeom prst="arc">
            <a:avLst>
              <a:gd name="adj1" fmla="val 16200009"/>
              <a:gd name="adj2" fmla="val 21416135"/>
            </a:avLst>
          </a:prstGeom>
          <a:noFill/>
          <a:ln w="28575" cap="rnd">
            <a:gradFill flip="none" rotWithShape="1">
              <a:gsLst>
                <a:gs pos="0">
                  <a:schemeClr val="accent2">
                    <a:lumMod val="5000"/>
                    <a:lumOff val="95000"/>
                    <a:alpha val="4000"/>
                  </a:schemeClr>
                </a:gs>
                <a:gs pos="52000">
                  <a:schemeClr val="bg1"/>
                </a:gs>
                <a:gs pos="83000">
                  <a:schemeClr val="bg1"/>
                </a:gs>
                <a:gs pos="100000">
                  <a:schemeClr val="bg1"/>
                </a:gs>
              </a:gsLst>
              <a:lin ang="0" scaled="1"/>
              <a:tileRect/>
            </a:gradFill>
            <a:bevel/>
            <a:tailEnd type="stealth" w="lg" len="lg"/>
          </a:ln>
          <a:effectLst>
            <a:softEdge rad="1191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Arc 98">
            <a:extLst>
              <a:ext uri="{FF2B5EF4-FFF2-40B4-BE49-F238E27FC236}">
                <a16:creationId xmlns:a16="http://schemas.microsoft.com/office/drawing/2014/main" id="{A28A902F-EAD3-CB43-8F80-8CE192452953}"/>
              </a:ext>
            </a:extLst>
          </p:cNvPr>
          <p:cNvSpPr/>
          <p:nvPr/>
        </p:nvSpPr>
        <p:spPr>
          <a:xfrm rot="9375695">
            <a:off x="9040850" y="4121518"/>
            <a:ext cx="1370257" cy="763842"/>
          </a:xfrm>
          <a:prstGeom prst="arc">
            <a:avLst>
              <a:gd name="adj1" fmla="val 16098903"/>
              <a:gd name="adj2" fmla="val 21416135"/>
            </a:avLst>
          </a:prstGeom>
          <a:noFill/>
          <a:ln w="28575" cap="rnd">
            <a:gradFill flip="none" rotWithShape="1">
              <a:gsLst>
                <a:gs pos="0">
                  <a:schemeClr val="accent2">
                    <a:lumMod val="5000"/>
                    <a:lumOff val="95000"/>
                    <a:alpha val="400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/>
                </a:gs>
              </a:gsLst>
              <a:lin ang="0" scaled="1"/>
              <a:tileRect/>
            </a:gradFill>
            <a:bevel/>
            <a:tailEnd type="stealth" w="lg" len="lg"/>
          </a:ln>
          <a:effectLst>
            <a:softEdge rad="1191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E4B708EE-B7D6-FC42-90C5-84CDAAD18567}"/>
              </a:ext>
            </a:extLst>
          </p:cNvPr>
          <p:cNvSpPr/>
          <p:nvPr/>
        </p:nvSpPr>
        <p:spPr>
          <a:xfrm rot="11159177" flipV="1">
            <a:off x="9098500" y="6340407"/>
            <a:ext cx="1370257" cy="518333"/>
          </a:xfrm>
          <a:prstGeom prst="arc">
            <a:avLst>
              <a:gd name="adj1" fmla="val 16200009"/>
              <a:gd name="adj2" fmla="val 21416135"/>
            </a:avLst>
          </a:prstGeom>
          <a:noFill/>
          <a:ln w="28575" cap="rnd">
            <a:gradFill flip="none" rotWithShape="1">
              <a:gsLst>
                <a:gs pos="0">
                  <a:schemeClr val="accent2">
                    <a:alpha val="4000"/>
                    <a:lumMod val="0"/>
                    <a:lumOff val="100000"/>
                  </a:schemeClr>
                </a:gs>
                <a:gs pos="27000">
                  <a:schemeClr val="bg1"/>
                </a:gs>
                <a:gs pos="100000">
                  <a:schemeClr val="bg1"/>
                </a:gs>
              </a:gsLst>
              <a:lin ang="0" scaled="1"/>
              <a:tileRect/>
            </a:gradFill>
            <a:bevel/>
            <a:tailEnd type="stealth" w="lg" len="lg"/>
          </a:ln>
          <a:effectLst>
            <a:softEdge rad="1191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82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634B6F5-845E-0B4B-9B95-56524915E85A}"/>
              </a:ext>
            </a:extLst>
          </p:cNvPr>
          <p:cNvSpPr/>
          <p:nvPr/>
        </p:nvSpPr>
        <p:spPr>
          <a:xfrm>
            <a:off x="-47988" y="1405766"/>
            <a:ext cx="4391388" cy="522185"/>
          </a:xfrm>
          <a:prstGeom prst="rect">
            <a:avLst/>
          </a:prstGeom>
          <a:gradFill>
            <a:gsLst>
              <a:gs pos="100000">
                <a:srgbClr val="6EC385"/>
              </a:gs>
              <a:gs pos="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9B3426-4EFB-7540-A88A-EBF35AA1476B}"/>
              </a:ext>
            </a:extLst>
          </p:cNvPr>
          <p:cNvSpPr txBox="1"/>
          <p:nvPr/>
        </p:nvSpPr>
        <p:spPr>
          <a:xfrm>
            <a:off x="3019765" y="282631"/>
            <a:ext cx="5560737" cy="73866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 EZIE mission reflects the timely convergence of a new compact sensor technology and the emergence of high-heritage CubeSats to provide insight into decade old mysteries surrounding the aurora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F9C99C-434A-D247-A7AA-681E8F724A67}"/>
              </a:ext>
            </a:extLst>
          </p:cNvPr>
          <p:cNvSpPr txBox="1"/>
          <p:nvPr/>
        </p:nvSpPr>
        <p:spPr>
          <a:xfrm>
            <a:off x="245798" y="2071455"/>
            <a:ext cx="3314444" cy="441659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Clr>
                <a:srgbClr val="6EC385"/>
              </a:buClr>
              <a:buNone/>
            </a:pPr>
            <a:r>
              <a:rPr lang="en-US" sz="1400" b="1" dirty="0">
                <a:solidFill>
                  <a:srgbClr val="6FC285"/>
                </a:solidFill>
              </a:rPr>
              <a:t>At a Glance</a:t>
            </a:r>
          </a:p>
          <a:p>
            <a:pPr marL="231775" indent="-114300">
              <a:spcAft>
                <a:spcPts val="600"/>
              </a:spcAft>
              <a:buClr>
                <a:srgbClr val="77C26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Measurements of the structure and evolution of the ionospheric electrojets will resolve decades-old mysteries regarding the vast Earth–Space electrical current circuit.</a:t>
            </a:r>
          </a:p>
          <a:p>
            <a:pPr marL="231775" indent="-114300">
              <a:spcAft>
                <a:spcPts val="600"/>
              </a:spcAft>
              <a:buClr>
                <a:srgbClr val="77C26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Each CubeSat carries a compact Microwave Electrojet Magnetogram (MEM) instrument that uses the Zeeman effect to infer magnetic fields at ~80-km altitude, close to the source current.</a:t>
            </a:r>
          </a:p>
          <a:p>
            <a:pPr marL="231775" indent="-114300">
              <a:spcAft>
                <a:spcPts val="600"/>
              </a:spcAft>
              <a:buClr>
                <a:srgbClr val="77C26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Differential drag maneuver techniques demonstrated on past missions provide the desired along-track separation.</a:t>
            </a:r>
          </a:p>
          <a:p>
            <a:pPr marL="231775" indent="-114300">
              <a:spcAft>
                <a:spcPts val="600"/>
              </a:spcAft>
              <a:buClr>
                <a:srgbClr val="77C26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High-heritage designs will deliver a mission with high science impact at low cost and low risk.</a:t>
            </a:r>
          </a:p>
          <a:p>
            <a:pPr marL="231775" indent="-114300">
              <a:spcAft>
                <a:spcPts val="600"/>
              </a:spcAft>
              <a:buClr>
                <a:srgbClr val="77C265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Mission architecture provides high resilience to unplanned scenarios.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FBBBA1-D38C-3742-A0B4-93D681A09D0C}"/>
              </a:ext>
            </a:extLst>
          </p:cNvPr>
          <p:cNvGrpSpPr/>
          <p:nvPr/>
        </p:nvGrpSpPr>
        <p:grpSpPr>
          <a:xfrm>
            <a:off x="9391775" y="3310921"/>
            <a:ext cx="2573036" cy="1854857"/>
            <a:chOff x="7913133" y="1844719"/>
            <a:chExt cx="3230111" cy="23285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BDD189-5938-C24F-B206-76D97490B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7576" y="1844719"/>
              <a:ext cx="2125893" cy="159442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40FCCB3-7E93-4B40-A966-8C3D14DA8CAF}"/>
                </a:ext>
              </a:extLst>
            </p:cNvPr>
            <p:cNvSpPr txBox="1"/>
            <p:nvPr/>
          </p:nvSpPr>
          <p:spPr>
            <a:xfrm>
              <a:off x="7913133" y="3439140"/>
              <a:ext cx="3230111" cy="73410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bg1"/>
                  </a:solidFill>
                </a:rPr>
                <a:t>The MEM provides 4 simultaneous vector magnetic field measurements.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A6CFDAD-1922-FF4E-A16A-0A1B77093FA8}"/>
              </a:ext>
            </a:extLst>
          </p:cNvPr>
          <p:cNvSpPr txBox="1"/>
          <p:nvPr/>
        </p:nvSpPr>
        <p:spPr>
          <a:xfrm>
            <a:off x="7419874" y="6375314"/>
            <a:ext cx="2316871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Launching in fall 2024, EZIE has robust schedule reserves.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98B03C-E234-7A47-B5AB-2372FC502AD3}"/>
              </a:ext>
            </a:extLst>
          </p:cNvPr>
          <p:cNvSpPr txBox="1"/>
          <p:nvPr/>
        </p:nvSpPr>
        <p:spPr>
          <a:xfrm>
            <a:off x="245797" y="1466803"/>
            <a:ext cx="356671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THE MISSION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F95846-4894-DC4C-9659-905392BF4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839" y="5122399"/>
            <a:ext cx="4350810" cy="1186584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EC1F6E-3BA0-2140-A732-D05CD93F7265}"/>
              </a:ext>
            </a:extLst>
          </p:cNvPr>
          <p:cNvSpPr txBox="1"/>
          <p:nvPr/>
        </p:nvSpPr>
        <p:spPr>
          <a:xfrm>
            <a:off x="3947306" y="5897332"/>
            <a:ext cx="3238534" cy="82330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000" i="1" dirty="0">
                <a:solidFill>
                  <a:schemeClr val="bg1"/>
                </a:solidFill>
                <a:cs typeface="Arial" panose="020B0604020202020204" pitchFamily="34" charset="0"/>
              </a:rPr>
              <a:t>Each orbit has three modes:</a:t>
            </a:r>
          </a:p>
          <a:p>
            <a:pPr marL="114300" indent="-114300">
              <a:spcAft>
                <a:spcPts val="300"/>
              </a:spcAft>
              <a:buClr>
                <a:srgbClr val="FBDB72"/>
              </a:buClr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FBDB72"/>
                </a:solidFill>
                <a:cs typeface="Arial" panose="020B0604020202020204" pitchFamily="34" charset="0"/>
              </a:rPr>
              <a:t>Science</a:t>
            </a:r>
            <a:r>
              <a:rPr lang="en-US" sz="1000" i="1" dirty="0">
                <a:solidFill>
                  <a:schemeClr val="bg1"/>
                </a:solidFill>
                <a:cs typeface="Arial" panose="020B0604020202020204" pitchFamily="34" charset="0"/>
              </a:rPr>
              <a:t> (pointing nadir)</a:t>
            </a:r>
          </a:p>
          <a:p>
            <a:pPr marL="114300" indent="-114300">
              <a:spcAft>
                <a:spcPts val="300"/>
              </a:spcAft>
              <a:buClr>
                <a:srgbClr val="F89021"/>
              </a:buClr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F89021"/>
                </a:solidFill>
                <a:cs typeface="Arial" panose="020B0604020202020204" pitchFamily="34" charset="0"/>
              </a:rPr>
              <a:t>Calibration </a:t>
            </a:r>
            <a:r>
              <a:rPr lang="en-US" sz="1000" i="1" dirty="0">
                <a:solidFill>
                  <a:schemeClr val="bg1"/>
                </a:solidFill>
                <a:cs typeface="Arial" panose="020B0604020202020204" pitchFamily="34" charset="0"/>
              </a:rPr>
              <a:t>(pointing to cold space) </a:t>
            </a:r>
          </a:p>
          <a:p>
            <a:pPr marL="114300" indent="-114300">
              <a:spcAft>
                <a:spcPts val="300"/>
              </a:spcAft>
              <a:buClr>
                <a:srgbClr val="8FD3D4"/>
              </a:buClr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8FD3D4"/>
                </a:solidFill>
                <a:cs typeface="Arial" panose="020B0604020202020204" pitchFamily="34" charset="0"/>
              </a:rPr>
              <a:t>Non-Science </a:t>
            </a:r>
            <a:r>
              <a:rPr lang="en-US" sz="1000" i="1" dirty="0">
                <a:solidFill>
                  <a:schemeClr val="bg1"/>
                </a:solidFill>
                <a:cs typeface="Arial" panose="020B0604020202020204" pitchFamily="34" charset="0"/>
              </a:rPr>
              <a:t>(communications, drag, &amp; charging)</a:t>
            </a:r>
            <a:endParaRPr lang="en-US" sz="1000" b="0" i="1" u="none" strike="noStrike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3CA58D-AB0D-DA49-AC0D-7E57D3A96EE6}"/>
              </a:ext>
            </a:extLst>
          </p:cNvPr>
          <p:cNvGrpSpPr/>
          <p:nvPr/>
        </p:nvGrpSpPr>
        <p:grpSpPr>
          <a:xfrm>
            <a:off x="6246660" y="2732380"/>
            <a:ext cx="2416406" cy="1617192"/>
            <a:chOff x="6216191" y="2156608"/>
            <a:chExt cx="2416406" cy="161719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26D8505-6F82-4748-A6C0-5DF2D35E50BE}"/>
                </a:ext>
              </a:extLst>
            </p:cNvPr>
            <p:cNvSpPr txBox="1"/>
            <p:nvPr/>
          </p:nvSpPr>
          <p:spPr>
            <a:xfrm>
              <a:off x="6349791" y="3373690"/>
              <a:ext cx="2282806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bg1"/>
                  </a:solidFill>
                </a:rPr>
                <a:t>6U-CubeSats have flight-proven performance from previous missions.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672E92-F822-514E-B0EA-ED61DF651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6191" y="2156608"/>
              <a:ext cx="2012539" cy="1132053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3630F0B-82B2-F74B-8E67-302EF1CEE6FE}"/>
                </a:ext>
              </a:extLst>
            </p:cNvPr>
            <p:cNvCxnSpPr/>
            <p:nvPr/>
          </p:nvCxnSpPr>
          <p:spPr>
            <a:xfrm>
              <a:off x="6642872" y="3267571"/>
              <a:ext cx="1293434" cy="0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triangl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ACF0264-DA80-A142-8D08-2A619759CB0D}"/>
                </a:ext>
              </a:extLst>
            </p:cNvPr>
            <p:cNvSpPr txBox="1"/>
            <p:nvPr/>
          </p:nvSpPr>
          <p:spPr>
            <a:xfrm>
              <a:off x="6597089" y="3003549"/>
              <a:ext cx="1964650" cy="24622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solidFill>
                    <a:schemeClr val="bg1"/>
                  </a:solidFill>
                </a:rPr>
                <a:t> 1.1 m &amp; 12 kg mass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941FEB-6136-634C-A44F-A878C80F89C4}"/>
              </a:ext>
            </a:extLst>
          </p:cNvPr>
          <p:cNvGrpSpPr/>
          <p:nvPr/>
        </p:nvGrpSpPr>
        <p:grpSpPr>
          <a:xfrm>
            <a:off x="3571309" y="1604758"/>
            <a:ext cx="2809060" cy="4201201"/>
            <a:chOff x="-1971753" y="848543"/>
            <a:chExt cx="2809060" cy="420120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16A9617-4AEA-EB46-A014-C42665570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971753" y="3229845"/>
              <a:ext cx="2222193" cy="181989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EDD7857-E226-1E4E-A157-AC570C7D2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03626" y="1079463"/>
              <a:ext cx="2340933" cy="196029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8B6672-B101-9E4E-A08E-DAABE45AC29A}"/>
                </a:ext>
              </a:extLst>
            </p:cNvPr>
            <p:cNvSpPr txBox="1"/>
            <p:nvPr/>
          </p:nvSpPr>
          <p:spPr>
            <a:xfrm>
              <a:off x="-1473050" y="3073021"/>
              <a:ext cx="1789584" cy="2616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</a:rPr>
                <a:t>Equinox Season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CE52C0-34F7-AB46-A5C1-47C5EE2C5A74}"/>
                </a:ext>
              </a:extLst>
            </p:cNvPr>
            <p:cNvSpPr txBox="1"/>
            <p:nvPr/>
          </p:nvSpPr>
          <p:spPr>
            <a:xfrm>
              <a:off x="-1473050" y="848543"/>
              <a:ext cx="1789584" cy="2616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</a:rPr>
                <a:t>Summer Season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454524"/>
      </p:ext>
    </p:extLst>
  </p:cSld>
  <p:clrMapOvr>
    <a:masterClrMapping/>
  </p:clrMapOvr>
</p:sld>
</file>

<file path=ppt/theme/theme1.xml><?xml version="1.0" encoding="utf-8"?>
<a:theme xmlns:a="http://schemas.openxmlformats.org/drawingml/2006/main" name="General Template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xtended-Template_Light-Theme_16x9" id="{5701C006-0185-F640-8FF7-3E3E2E175320}" vid="{DE6EC2A9-9F60-0D49-9F93-4CA4E8485A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IconOverlay xmlns="http://schemas.microsoft.com/sharepoint/v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2" ma:contentTypeDescription="Create a new document." ma:contentTypeScope="" ma:versionID="7dc69b7d5cdc30166cb3b33179ded647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targetNamespace="http://schemas.microsoft.com/office/2006/metadata/properties" ma:root="true" ma:fieldsID="8b1f32b3baab200f1a8fb7d5950201f6" ns1:_="" ns2:_="">
    <xsd:import namespace="http://schemas.microsoft.com/sharepoint/v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3D6981-20AC-4314-8F0B-588AB5E283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1FBB5A-DA9D-44A7-95FF-C9AE2A810122}">
  <ds:schemaRefs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sharepoint/v4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A359086-6BA5-492A-BA85-B568B60595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General Template</Template>
  <TotalTime>109653</TotalTime>
  <Words>382</Words>
  <Application>Microsoft Macintosh PowerPoint</Application>
  <PresentationFormat>Widescreen</PresentationFormat>
  <Paragraphs>48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.AppleSystemUIFont</vt:lpstr>
      <vt:lpstr>Arial</vt:lpstr>
      <vt:lpstr>Calibri</vt:lpstr>
      <vt:lpstr>Courier New</vt:lpstr>
      <vt:lpstr>Helvetica</vt:lpstr>
      <vt:lpstr>Wingdings</vt:lpstr>
      <vt:lpstr>General Template</vt:lpstr>
      <vt:lpstr>PowerPoint Presentation</vt:lpstr>
      <vt:lpstr>PowerPoint Presentation</vt:lpstr>
    </vt:vector>
  </TitlesOfParts>
  <Company>Johns Hopkins University - Applied Physics Lab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Subject Title Here</dc:title>
  <dc:creator>summera1</dc:creator>
  <dc:description>Version 1.0</dc:description>
  <cp:lastModifiedBy>Microsoft Office User</cp:lastModifiedBy>
  <cp:revision>583</cp:revision>
  <cp:lastPrinted>2021-10-05T14:33:33Z</cp:lastPrinted>
  <dcterms:created xsi:type="dcterms:W3CDTF">2018-01-30T00:44:17Z</dcterms:created>
  <dcterms:modified xsi:type="dcterms:W3CDTF">2021-12-08T20:06:21Z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